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4" r:id="rId12"/>
    <p:sldId id="269" r:id="rId13"/>
    <p:sldId id="268" r:id="rId14"/>
    <p:sldId id="270" r:id="rId15"/>
    <p:sldId id="272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4308D-9E25-4596-85C0-FFAC88DF5C03}" v="153" dt="2026-01-02T11:29:24.793"/>
    <p1510:client id="{FD83ACA9-B450-28AE-7F33-A5B283A1068B}" v="167" dt="2026-01-02T11:54:16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dirty="0"/>
              <a:t>WYKŁAD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'liczba ankiet'!$B$4</c:f>
              <c:strCache>
                <c:ptCount val="1"/>
                <c:pt idx="0">
                  <c:v>Liczba wysłanych ankiet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'liczba ankiet'!$A$5:$A$13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</c:v>
                </c:pt>
                <c:pt idx="6">
                  <c:v>Oceanografia I st.</c:v>
                </c:pt>
                <c:pt idx="7">
                  <c:v>Oceanografia II st. </c:v>
                </c:pt>
                <c:pt idx="8">
                  <c:v>Geologia</c:v>
                </c:pt>
              </c:strCache>
            </c:strRef>
          </c:cat>
          <c:val>
            <c:numRef>
              <c:f>'liczba ankiet'!$B$5:$B$13</c:f>
              <c:numCache>
                <c:formatCode>General</c:formatCode>
                <c:ptCount val="9"/>
                <c:pt idx="0">
                  <c:v>93</c:v>
                </c:pt>
                <c:pt idx="1">
                  <c:v>433</c:v>
                </c:pt>
                <c:pt idx="2">
                  <c:v>77</c:v>
                </c:pt>
                <c:pt idx="3">
                  <c:v>82</c:v>
                </c:pt>
                <c:pt idx="4">
                  <c:v>80</c:v>
                </c:pt>
                <c:pt idx="5">
                  <c:v>222</c:v>
                </c:pt>
                <c:pt idx="6">
                  <c:v>87</c:v>
                </c:pt>
                <c:pt idx="7">
                  <c:v>65</c:v>
                </c:pt>
                <c:pt idx="8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CB-41D0-B552-18D1A04AD38D}"/>
            </c:ext>
          </c:extLst>
        </c:ser>
        <c:ser>
          <c:idx val="1"/>
          <c:order val="1"/>
          <c:tx>
            <c:strRef>
              <c:f>'liczba ankiet'!$C$4</c:f>
              <c:strCache>
                <c:ptCount val="1"/>
                <c:pt idx="0">
                  <c:v>Liczba wypełnionych ankiet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'liczba ankiet'!$A$5:$A$13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</c:v>
                </c:pt>
                <c:pt idx="6">
                  <c:v>Oceanografia I st.</c:v>
                </c:pt>
                <c:pt idx="7">
                  <c:v>Oceanografia II st. </c:v>
                </c:pt>
                <c:pt idx="8">
                  <c:v>Geologia</c:v>
                </c:pt>
              </c:strCache>
            </c:strRef>
          </c:cat>
          <c:val>
            <c:numRef>
              <c:f>'liczba ankiet'!$C$5:$C$13</c:f>
              <c:numCache>
                <c:formatCode>General</c:formatCode>
                <c:ptCount val="9"/>
                <c:pt idx="0">
                  <c:v>11</c:v>
                </c:pt>
                <c:pt idx="1">
                  <c:v>59</c:v>
                </c:pt>
                <c:pt idx="2">
                  <c:v>8</c:v>
                </c:pt>
                <c:pt idx="3">
                  <c:v>10</c:v>
                </c:pt>
                <c:pt idx="4">
                  <c:v>22</c:v>
                </c:pt>
                <c:pt idx="5">
                  <c:v>28</c:v>
                </c:pt>
                <c:pt idx="6">
                  <c:v>26</c:v>
                </c:pt>
                <c:pt idx="7">
                  <c:v>7</c:v>
                </c:pt>
                <c:pt idx="8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CB-41D0-B552-18D1A04AD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2861647"/>
        <c:axId val="322863567"/>
      </c:barChart>
      <c:catAx>
        <c:axId val="322861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863567"/>
        <c:crosses val="autoZero"/>
        <c:auto val="1"/>
        <c:lblAlgn val="ctr"/>
        <c:lblOffset val="100"/>
        <c:noMultiLvlLbl val="0"/>
      </c:catAx>
      <c:valAx>
        <c:axId val="32286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861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188001873673699E-2"/>
          <c:y val="7.9117209758204521E-2"/>
          <c:w val="0.9522567306838513"/>
          <c:h val="0.733050539492154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całość!$C$118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całość!$B$119:$B$127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całość!$C$119:$C$127</c:f>
              <c:numCache>
                <c:formatCode>0.00</c:formatCode>
                <c:ptCount val="9"/>
                <c:pt idx="0">
                  <c:v>4.8571428571428568</c:v>
                </c:pt>
                <c:pt idx="1">
                  <c:v>4.53</c:v>
                </c:pt>
                <c:pt idx="2">
                  <c:v>4.5</c:v>
                </c:pt>
                <c:pt idx="3">
                  <c:v>4.8</c:v>
                </c:pt>
                <c:pt idx="4">
                  <c:v>4.8049999999999997</c:v>
                </c:pt>
                <c:pt idx="5">
                  <c:v>4.7225000000000001</c:v>
                </c:pt>
                <c:pt idx="6">
                  <c:v>4.7700000000000005</c:v>
                </c:pt>
                <c:pt idx="7">
                  <c:v>4.3339999999999996</c:v>
                </c:pt>
                <c:pt idx="8">
                  <c:v>4.9275000000000002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10-4729-A06B-0C21B4ED0569}"/>
            </c:ext>
          </c:extLst>
        </c:ser>
        <c:ser>
          <c:idx val="1"/>
          <c:order val="1"/>
          <c:tx>
            <c:strRef>
              <c:f>całość!$D$118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całość!$B$119:$B$127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całość!$D$119:$D$127</c:f>
              <c:numCache>
                <c:formatCode>0.00</c:formatCode>
                <c:ptCount val="9"/>
                <c:pt idx="0">
                  <c:v>4.8888888888888893</c:v>
                </c:pt>
                <c:pt idx="1">
                  <c:v>4.6385714285714288</c:v>
                </c:pt>
                <c:pt idx="2">
                  <c:v>4.7777777777777777</c:v>
                </c:pt>
                <c:pt idx="3">
                  <c:v>5</c:v>
                </c:pt>
                <c:pt idx="4">
                  <c:v>4.75</c:v>
                </c:pt>
                <c:pt idx="5">
                  <c:v>4.6612499999999999</c:v>
                </c:pt>
                <c:pt idx="6">
                  <c:v>4.7592857142857143</c:v>
                </c:pt>
                <c:pt idx="7">
                  <c:v>4.7592857142857143</c:v>
                </c:pt>
                <c:pt idx="8">
                  <c:v>4.9516666666666671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10-4729-A06B-0C21B4ED0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9799024"/>
        <c:axId val="1969788464"/>
      </c:barChart>
      <c:catAx>
        <c:axId val="196979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9788464"/>
        <c:crosses val="autoZero"/>
        <c:auto val="1"/>
        <c:lblAlgn val="ctr"/>
        <c:lblOffset val="100"/>
        <c:noMultiLvlLbl val="0"/>
      </c:catAx>
      <c:valAx>
        <c:axId val="1969788464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97990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061461706352882E-2"/>
          <c:y val="8.1485855837158588E-2"/>
          <c:w val="0.95107161570692966"/>
          <c:h val="0.739939692569807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całość!$C$131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całość!$B$132:$B$140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całość!$C$132:$C$140</c:f>
              <c:numCache>
                <c:formatCode>0.00</c:formatCode>
                <c:ptCount val="9"/>
                <c:pt idx="0">
                  <c:v>4.6428571428571432</c:v>
                </c:pt>
                <c:pt idx="1">
                  <c:v>4.4618181818181819</c:v>
                </c:pt>
                <c:pt idx="2">
                  <c:v>4</c:v>
                </c:pt>
                <c:pt idx="3">
                  <c:v>4.9433333333333334</c:v>
                </c:pt>
                <c:pt idx="4">
                  <c:v>4.4716666666666667</c:v>
                </c:pt>
                <c:pt idx="5">
                  <c:v>4.625</c:v>
                </c:pt>
                <c:pt idx="6">
                  <c:v>4.3466666666666667</c:v>
                </c:pt>
                <c:pt idx="7">
                  <c:v>4.3339999999999996</c:v>
                </c:pt>
                <c:pt idx="8">
                  <c:v>4.8312499999999998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5-4E0F-A0D6-25761455109D}"/>
            </c:ext>
          </c:extLst>
        </c:ser>
        <c:ser>
          <c:idx val="1"/>
          <c:order val="1"/>
          <c:tx>
            <c:strRef>
              <c:f>całość!$D$131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całość!$B$132:$B$140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całość!$D$132:$D$140</c:f>
              <c:numCache>
                <c:formatCode>0.00</c:formatCode>
                <c:ptCount val="9"/>
                <c:pt idx="0">
                  <c:v>4.8888888888888893</c:v>
                </c:pt>
                <c:pt idx="1">
                  <c:v>4.589999999999999</c:v>
                </c:pt>
                <c:pt idx="2">
                  <c:v>4.4911111111111115</c:v>
                </c:pt>
                <c:pt idx="3">
                  <c:v>4.3674999999999997</c:v>
                </c:pt>
                <c:pt idx="4">
                  <c:v>4.7766666666666664</c:v>
                </c:pt>
                <c:pt idx="5">
                  <c:v>4.484375</c:v>
                </c:pt>
                <c:pt idx="6">
                  <c:v>4.5592857142857142</c:v>
                </c:pt>
                <c:pt idx="7">
                  <c:v>4.5592857142857142</c:v>
                </c:pt>
                <c:pt idx="8">
                  <c:v>4.3742857142857146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5-4E0F-A0D6-257614551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2479472"/>
        <c:axId val="1972475632"/>
      </c:barChart>
      <c:catAx>
        <c:axId val="197247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75632"/>
        <c:crosses val="autoZero"/>
        <c:auto val="1"/>
        <c:lblAlgn val="ctr"/>
        <c:lblOffset val="100"/>
        <c:noMultiLvlLbl val="0"/>
      </c:catAx>
      <c:valAx>
        <c:axId val="197247563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7947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261768625410646E-2"/>
          <c:y val="8.1012307158953023E-2"/>
          <c:w val="0.95215664356019492"/>
          <c:h val="0.7988664933263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całość!$C$143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całość!$B$144:$B$152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całość!$C$144:$C$152</c:f>
              <c:numCache>
                <c:formatCode>0.00</c:formatCode>
                <c:ptCount val="9"/>
                <c:pt idx="0">
                  <c:v>4.7857142857142856</c:v>
                </c:pt>
                <c:pt idx="1">
                  <c:v>4.1490909090909094</c:v>
                </c:pt>
                <c:pt idx="2">
                  <c:v>4</c:v>
                </c:pt>
                <c:pt idx="3">
                  <c:v>4.2074999999999996</c:v>
                </c:pt>
                <c:pt idx="4">
                  <c:v>4.4450000000000003</c:v>
                </c:pt>
                <c:pt idx="5">
                  <c:v>4.458333333333333</c:v>
                </c:pt>
                <c:pt idx="6">
                  <c:v>4.28</c:v>
                </c:pt>
                <c:pt idx="7">
                  <c:v>3.9340000000000002</c:v>
                </c:pt>
                <c:pt idx="8">
                  <c:v>4.5825000000000005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FB-41F4-A5A2-DE815992D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9838624"/>
        <c:axId val="1899839584"/>
      </c:barChart>
      <c:catAx>
        <c:axId val="189983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9839584"/>
        <c:crosses val="autoZero"/>
        <c:auto val="1"/>
        <c:lblAlgn val="ctr"/>
        <c:lblOffset val="100"/>
        <c:noMultiLvlLbl val="0"/>
      </c:catAx>
      <c:valAx>
        <c:axId val="1899839584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98386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całość!$C$155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całość!$B$156:$B$164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całość!$C$156:$C$164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0-3E79-42B9-BF4B-73D7A0FC91A6}"/>
            </c:ext>
          </c:extLst>
        </c:ser>
        <c:ser>
          <c:idx val="1"/>
          <c:order val="1"/>
          <c:tx>
            <c:strRef>
              <c:f>całość!$D$155</c:f>
              <c:strCache>
                <c:ptCount val="1"/>
                <c:pt idx="0">
                  <c:v>ćwiczenia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całość!$B$156:$B$164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całość!$D$156:$D$164</c:f>
              <c:numCache>
                <c:formatCode>0.00</c:formatCode>
                <c:ptCount val="9"/>
                <c:pt idx="0">
                  <c:v>4.9444444444444446</c:v>
                </c:pt>
                <c:pt idx="1">
                  <c:v>4.427142857142857</c:v>
                </c:pt>
                <c:pt idx="2">
                  <c:v>4.6577777777777776</c:v>
                </c:pt>
                <c:pt idx="3">
                  <c:v>4.5175000000000001</c:v>
                </c:pt>
                <c:pt idx="4">
                  <c:v>4.53</c:v>
                </c:pt>
                <c:pt idx="5">
                  <c:v>4.5625</c:v>
                </c:pt>
                <c:pt idx="6">
                  <c:v>4.4050000000000002</c:v>
                </c:pt>
                <c:pt idx="7">
                  <c:v>4.4050000000000002</c:v>
                </c:pt>
                <c:pt idx="8">
                  <c:v>4.3842857142857143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79-42B9-BF4B-73D7A0FC91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1904992"/>
        <c:axId val="1961907392"/>
      </c:barChart>
      <c:catAx>
        <c:axId val="196190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1907392"/>
        <c:crosses val="autoZero"/>
        <c:auto val="1"/>
        <c:lblAlgn val="ctr"/>
        <c:lblOffset val="100"/>
        <c:noMultiLvlLbl val="0"/>
      </c:catAx>
      <c:valAx>
        <c:axId val="196190739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190499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930668159544639E-2"/>
          <c:y val="0.11621824016301058"/>
          <c:w val="0.95260588244478095"/>
          <c:h val="0.69983919584705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całość!$C$193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całość!$B$194:$B$202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całość!$C$194:$C$202</c:f>
              <c:numCache>
                <c:formatCode>0.00</c:formatCode>
                <c:ptCount val="9"/>
                <c:pt idx="0">
                  <c:v>4.5714285714285712</c:v>
                </c:pt>
                <c:pt idx="1">
                  <c:v>4.4809090909090914</c:v>
                </c:pt>
                <c:pt idx="2">
                  <c:v>5</c:v>
                </c:pt>
                <c:pt idx="3">
                  <c:v>4.5659999999999998</c:v>
                </c:pt>
                <c:pt idx="4">
                  <c:v>4.3049999999999997</c:v>
                </c:pt>
                <c:pt idx="5">
                  <c:v>4.6950000000000003</c:v>
                </c:pt>
                <c:pt idx="6">
                  <c:v>4.7566666666666668</c:v>
                </c:pt>
                <c:pt idx="7">
                  <c:v>3.5339999999999998</c:v>
                </c:pt>
                <c:pt idx="8">
                  <c:v>4.9550000000000001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A-4F21-803D-6DB1290D1AE8}"/>
            </c:ext>
          </c:extLst>
        </c:ser>
        <c:ser>
          <c:idx val="1"/>
          <c:order val="1"/>
          <c:tx>
            <c:strRef>
              <c:f>całość!$D$193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całość!$B$194:$B$202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całość!$D$194:$D$202</c:f>
              <c:numCache>
                <c:formatCode>0.00</c:formatCode>
                <c:ptCount val="9"/>
                <c:pt idx="0">
                  <c:v>4.8888888888888893</c:v>
                </c:pt>
                <c:pt idx="1">
                  <c:v>4.6071428571428568</c:v>
                </c:pt>
                <c:pt idx="2">
                  <c:v>4.9885714285714284</c:v>
                </c:pt>
                <c:pt idx="3">
                  <c:v>4.4574999999999996</c:v>
                </c:pt>
                <c:pt idx="4">
                  <c:v>4.75</c:v>
                </c:pt>
                <c:pt idx="5">
                  <c:v>4.6512500000000001</c:v>
                </c:pt>
                <c:pt idx="6">
                  <c:v>4.6785714285714288</c:v>
                </c:pt>
                <c:pt idx="7">
                  <c:v>4.6785714285714288</c:v>
                </c:pt>
                <c:pt idx="8">
                  <c:v>4.7142857142857144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1A-4F21-803D-6DB1290D1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9793456"/>
        <c:axId val="2119790576"/>
      </c:barChart>
      <c:catAx>
        <c:axId val="211979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9790576"/>
        <c:crosses val="autoZero"/>
        <c:auto val="1"/>
        <c:lblAlgn val="ctr"/>
        <c:lblOffset val="100"/>
        <c:noMultiLvlLbl val="0"/>
      </c:catAx>
      <c:valAx>
        <c:axId val="2119790576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97934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całość!$C$206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całość!$B$207:$B$215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całość!$C$207:$C$215</c:f>
              <c:numCache>
                <c:formatCode>0.00</c:formatCode>
                <c:ptCount val="9"/>
                <c:pt idx="0">
                  <c:v>4.5714285714285712</c:v>
                </c:pt>
                <c:pt idx="1">
                  <c:v>4.3363636363636369</c:v>
                </c:pt>
                <c:pt idx="2">
                  <c:v>2</c:v>
                </c:pt>
                <c:pt idx="3">
                  <c:v>4.335</c:v>
                </c:pt>
                <c:pt idx="4">
                  <c:v>4.3049999999999997</c:v>
                </c:pt>
                <c:pt idx="5">
                  <c:v>4.645833333333333</c:v>
                </c:pt>
                <c:pt idx="6">
                  <c:v>4.5133333333333328</c:v>
                </c:pt>
                <c:pt idx="7">
                  <c:v>3.5339999999999998</c:v>
                </c:pt>
                <c:pt idx="8">
                  <c:v>4.6314285714285717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02-41DE-A838-0ADFC31E0653}"/>
            </c:ext>
          </c:extLst>
        </c:ser>
        <c:ser>
          <c:idx val="1"/>
          <c:order val="1"/>
          <c:tx>
            <c:strRef>
              <c:f>całość!$D$206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całość!$B$207:$B$215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całość!$D$207:$D$215</c:f>
              <c:numCache>
                <c:formatCode>0.00</c:formatCode>
                <c:ptCount val="9"/>
                <c:pt idx="0">
                  <c:v>4.5</c:v>
                </c:pt>
                <c:pt idx="1">
                  <c:v>4.4871428571428567</c:v>
                </c:pt>
                <c:pt idx="2">
                  <c:v>3.5471428571428567</c:v>
                </c:pt>
                <c:pt idx="3">
                  <c:v>4.5250000000000004</c:v>
                </c:pt>
                <c:pt idx="4">
                  <c:v>4.3833333333333337</c:v>
                </c:pt>
                <c:pt idx="5">
                  <c:v>4.51</c:v>
                </c:pt>
                <c:pt idx="6">
                  <c:v>4.1846153846153848</c:v>
                </c:pt>
                <c:pt idx="7">
                  <c:v>4.1846153846153848</c:v>
                </c:pt>
                <c:pt idx="8">
                  <c:v>4.75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02-41DE-A838-0ADFC31E06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743664"/>
        <c:axId val="341745104"/>
      </c:barChart>
      <c:catAx>
        <c:axId val="34174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1745104"/>
        <c:crosses val="autoZero"/>
        <c:auto val="1"/>
        <c:lblAlgn val="ctr"/>
        <c:lblOffset val="100"/>
        <c:noMultiLvlLbl val="0"/>
      </c:catAx>
      <c:valAx>
        <c:axId val="341745104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174366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240175156340556E-2"/>
          <c:y val="7.6563506514819801E-2"/>
          <c:w val="0.95354274704798403"/>
          <c:h val="0.76186360353098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całość!$C$220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całość!$B$221:$B$229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całość!$C$221:$C$229</c:f>
              <c:numCache>
                <c:formatCode>0.00</c:formatCode>
                <c:ptCount val="9"/>
                <c:pt idx="0">
                  <c:v>4.875</c:v>
                </c:pt>
                <c:pt idx="1">
                  <c:v>4.9444444444444446</c:v>
                </c:pt>
                <c:pt idx="2">
                  <c:v>4</c:v>
                </c:pt>
                <c:pt idx="3">
                  <c:v>2.5</c:v>
                </c:pt>
                <c:pt idx="4">
                  <c:v>4.416666666666667</c:v>
                </c:pt>
                <c:pt idx="5">
                  <c:v>4.5324999999999998</c:v>
                </c:pt>
                <c:pt idx="6">
                  <c:v>4.8899999999999997</c:v>
                </c:pt>
                <c:pt idx="7">
                  <c:v>2.734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F5-4291-8EF9-D4E1906618E2}"/>
            </c:ext>
          </c:extLst>
        </c:ser>
        <c:ser>
          <c:idx val="1"/>
          <c:order val="1"/>
          <c:tx>
            <c:strRef>
              <c:f>całość!$D$220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całość!$B$221:$B$229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całość!$D$221:$D$229</c:f>
              <c:numCache>
                <c:formatCode>0.00</c:formatCode>
                <c:ptCount val="9"/>
                <c:pt idx="0">
                  <c:v>5</c:v>
                </c:pt>
                <c:pt idx="1">
                  <c:v>5</c:v>
                </c:pt>
                <c:pt idx="2">
                  <c:v>4.5</c:v>
                </c:pt>
                <c:pt idx="3">
                  <c:v>3.89</c:v>
                </c:pt>
                <c:pt idx="4">
                  <c:v>4.666666666666667</c:v>
                </c:pt>
                <c:pt idx="5">
                  <c:v>4.5</c:v>
                </c:pt>
                <c:pt idx="6">
                  <c:v>4.75</c:v>
                </c:pt>
                <c:pt idx="7">
                  <c:v>4.75</c:v>
                </c:pt>
                <c:pt idx="8">
                  <c:v>4.2233333333333336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5-4291-8EF9-D4E190661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6411120"/>
        <c:axId val="1956413040"/>
      </c:barChart>
      <c:catAx>
        <c:axId val="195641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6413040"/>
        <c:crosses val="autoZero"/>
        <c:auto val="1"/>
        <c:lblAlgn val="ctr"/>
        <c:lblOffset val="100"/>
        <c:noMultiLvlLbl val="0"/>
      </c:catAx>
      <c:valAx>
        <c:axId val="1956413040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64111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326859774869878E-2"/>
          <c:y val="8.2967090282819358E-2"/>
          <c:w val="0.95342513289350972"/>
          <c:h val="0.764538259798472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całość!$C$233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całość!$B$234:$B$242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całość!$C$234:$C$242</c:f>
              <c:numCache>
                <c:formatCode>0.00</c:formatCode>
                <c:ptCount val="9"/>
                <c:pt idx="0">
                  <c:v>4.8</c:v>
                </c:pt>
                <c:pt idx="1">
                  <c:v>4.6181818181818182</c:v>
                </c:pt>
                <c:pt idx="2">
                  <c:v>4</c:v>
                </c:pt>
                <c:pt idx="3">
                  <c:v>4.5999999999999996</c:v>
                </c:pt>
                <c:pt idx="4">
                  <c:v>4.8</c:v>
                </c:pt>
                <c:pt idx="5">
                  <c:v>4.4545454545454541</c:v>
                </c:pt>
                <c:pt idx="6">
                  <c:v>4.8233333333333333</c:v>
                </c:pt>
                <c:pt idx="7">
                  <c:v>4.9340000000000002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AA-4D6B-BBEF-F3B552701B67}"/>
            </c:ext>
          </c:extLst>
        </c:ser>
        <c:ser>
          <c:idx val="1"/>
          <c:order val="1"/>
          <c:tx>
            <c:strRef>
              <c:f>całość!$D$233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całość!$B$234:$B$242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całość!$D$234:$D$242</c:f>
              <c:numCache>
                <c:formatCode>0.00</c:formatCode>
                <c:ptCount val="9"/>
                <c:pt idx="0">
                  <c:v>4.7777777777777777</c:v>
                </c:pt>
                <c:pt idx="1">
                  <c:v>4.7042857142857146</c:v>
                </c:pt>
                <c:pt idx="2">
                  <c:v>4.2249999999999996</c:v>
                </c:pt>
                <c:pt idx="3">
                  <c:v>4.1325000000000003</c:v>
                </c:pt>
                <c:pt idx="4">
                  <c:v>4.8899999999999997</c:v>
                </c:pt>
                <c:pt idx="5">
                  <c:v>4.512142857142857</c:v>
                </c:pt>
                <c:pt idx="6">
                  <c:v>4.8</c:v>
                </c:pt>
                <c:pt idx="7">
                  <c:v>4.8</c:v>
                </c:pt>
                <c:pt idx="8">
                  <c:v>4.7060000000000004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AA-4D6B-BBEF-F3B552701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8682176"/>
        <c:axId val="2118682656"/>
      </c:barChart>
      <c:catAx>
        <c:axId val="2118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8682656"/>
        <c:crosses val="autoZero"/>
        <c:auto val="1"/>
        <c:lblAlgn val="ctr"/>
        <c:lblOffset val="100"/>
        <c:noMultiLvlLbl val="0"/>
      </c:catAx>
      <c:valAx>
        <c:axId val="2118682656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868217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619004385975774E-2"/>
          <c:y val="8.2620183091530158E-2"/>
          <c:w val="0.96538099561402424"/>
          <c:h val="0.760460886174108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całość!$C$246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całość!$B$247:$B$256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całość!$C$247:$C$256</c:f>
              <c:numCache>
                <c:formatCode>0.00</c:formatCode>
                <c:ptCount val="10"/>
                <c:pt idx="0">
                  <c:v>5</c:v>
                </c:pt>
                <c:pt idx="1">
                  <c:v>4.7763636363636364</c:v>
                </c:pt>
                <c:pt idx="2">
                  <c:v>5</c:v>
                </c:pt>
                <c:pt idx="3">
                  <c:v>4.8</c:v>
                </c:pt>
                <c:pt idx="4">
                  <c:v>4.5549999999999997</c:v>
                </c:pt>
                <c:pt idx="5">
                  <c:v>4.8058333333333332</c:v>
                </c:pt>
                <c:pt idx="6">
                  <c:v>4.96</c:v>
                </c:pt>
                <c:pt idx="7">
                  <c:v>4.734</c:v>
                </c:pt>
                <c:pt idx="8">
                  <c:v>4.9712500000000004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1-4AF4-9D41-CADEF3ECF686}"/>
            </c:ext>
          </c:extLst>
        </c:ser>
        <c:ser>
          <c:idx val="1"/>
          <c:order val="1"/>
          <c:tx>
            <c:strRef>
              <c:f>całość!$D$246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całość!$B$247:$B$256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całość!$D$247:$D$256</c:f>
              <c:numCache>
                <c:formatCode>0.00</c:formatCode>
                <c:ptCount val="10"/>
                <c:pt idx="0">
                  <c:v>5</c:v>
                </c:pt>
                <c:pt idx="1">
                  <c:v>4.7228571428571433</c:v>
                </c:pt>
                <c:pt idx="2">
                  <c:v>4.8888888888888893</c:v>
                </c:pt>
                <c:pt idx="3">
                  <c:v>4.71</c:v>
                </c:pt>
                <c:pt idx="4">
                  <c:v>4.9433333333333334</c:v>
                </c:pt>
                <c:pt idx="5">
                  <c:v>4.6356250000000001</c:v>
                </c:pt>
                <c:pt idx="6">
                  <c:v>4.8571428571428568</c:v>
                </c:pt>
                <c:pt idx="7">
                  <c:v>4.8571428571428568</c:v>
                </c:pt>
                <c:pt idx="8">
                  <c:v>4.8442857142857134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1-4AF4-9D41-CADEF3ECF6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4816112"/>
        <c:axId val="1894818032"/>
      </c:barChart>
      <c:catAx>
        <c:axId val="189481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4818032"/>
        <c:crosses val="autoZero"/>
        <c:auto val="1"/>
        <c:lblAlgn val="ctr"/>
        <c:lblOffset val="100"/>
        <c:noMultiLvlLbl val="0"/>
      </c:catAx>
      <c:valAx>
        <c:axId val="189481803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9481611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całość!$C$259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całość!$B$260:$B$268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całość!$C$260:$C$268</c:f>
              <c:numCache>
                <c:formatCode>0.00</c:formatCode>
                <c:ptCount val="9"/>
                <c:pt idx="0">
                  <c:v>0</c:v>
                </c:pt>
                <c:pt idx="1">
                  <c:v>4.0909090909090916E-2</c:v>
                </c:pt>
                <c:pt idx="2">
                  <c:v>0</c:v>
                </c:pt>
                <c:pt idx="3">
                  <c:v>0</c:v>
                </c:pt>
                <c:pt idx="4">
                  <c:v>0.16666666666666666</c:v>
                </c:pt>
                <c:pt idx="5">
                  <c:v>6.9166666666666668E-2</c:v>
                </c:pt>
                <c:pt idx="6">
                  <c:v>0.04</c:v>
                </c:pt>
                <c:pt idx="7">
                  <c:v>0.2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8-4F20-895C-9CEF6A6812A0}"/>
            </c:ext>
          </c:extLst>
        </c:ser>
        <c:ser>
          <c:idx val="1"/>
          <c:order val="1"/>
          <c:tx>
            <c:strRef>
              <c:f>całość!$D$259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całość!$B$260:$B$268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całość!$D$260:$D$268</c:f>
              <c:numCache>
                <c:formatCode>0.00</c:formatCode>
                <c:ptCount val="9"/>
                <c:pt idx="0">
                  <c:v>0</c:v>
                </c:pt>
                <c:pt idx="1">
                  <c:v>4.7142857142857146E-2</c:v>
                </c:pt>
                <c:pt idx="2">
                  <c:v>0.22222222222222221</c:v>
                </c:pt>
                <c:pt idx="3">
                  <c:v>0.15</c:v>
                </c:pt>
                <c:pt idx="4">
                  <c:v>0</c:v>
                </c:pt>
                <c:pt idx="5">
                  <c:v>0.14624999999999999</c:v>
                </c:pt>
                <c:pt idx="6">
                  <c:v>0</c:v>
                </c:pt>
                <c:pt idx="7">
                  <c:v>0</c:v>
                </c:pt>
                <c:pt idx="8">
                  <c:v>0.14285714285714285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78-4F20-895C-9CEF6A681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8143856"/>
        <c:axId val="1958144336"/>
      </c:barChart>
      <c:catAx>
        <c:axId val="195814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8144336"/>
        <c:crosses val="autoZero"/>
        <c:auto val="1"/>
        <c:lblAlgn val="ctr"/>
        <c:lblOffset val="100"/>
        <c:noMultiLvlLbl val="0"/>
      </c:catAx>
      <c:valAx>
        <c:axId val="195814433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814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dirty="0"/>
              <a:t>ĆWICZENIA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'liczba ankiet'!$B$21</c:f>
              <c:strCache>
                <c:ptCount val="1"/>
                <c:pt idx="0">
                  <c:v>Liczba wysłanych ankiet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'liczba ankiet'!$A$22:$A$30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</c:v>
                </c:pt>
                <c:pt idx="6">
                  <c:v>Oceanografia I st.</c:v>
                </c:pt>
                <c:pt idx="7">
                  <c:v>Oceanografia II st. </c:v>
                </c:pt>
                <c:pt idx="8">
                  <c:v>Geologia</c:v>
                </c:pt>
              </c:strCache>
            </c:strRef>
          </c:cat>
          <c:val>
            <c:numRef>
              <c:f>'liczba ankiet'!$B$22:$B$30</c:f>
              <c:numCache>
                <c:formatCode>General</c:formatCode>
                <c:ptCount val="9"/>
                <c:pt idx="0">
                  <c:v>147</c:v>
                </c:pt>
                <c:pt idx="1">
                  <c:v>409</c:v>
                </c:pt>
                <c:pt idx="2">
                  <c:v>252</c:v>
                </c:pt>
                <c:pt idx="3">
                  <c:v>82</c:v>
                </c:pt>
                <c:pt idx="4">
                  <c:v>54</c:v>
                </c:pt>
                <c:pt idx="5">
                  <c:v>300</c:v>
                </c:pt>
                <c:pt idx="6">
                  <c:v>437</c:v>
                </c:pt>
                <c:pt idx="7">
                  <c:v>170</c:v>
                </c:pt>
                <c:pt idx="8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9-4827-BA8C-FA279F7BE353}"/>
            </c:ext>
          </c:extLst>
        </c:ser>
        <c:ser>
          <c:idx val="1"/>
          <c:order val="1"/>
          <c:tx>
            <c:strRef>
              <c:f>'liczba ankiet'!$C$21</c:f>
              <c:strCache>
                <c:ptCount val="1"/>
                <c:pt idx="0">
                  <c:v>Liczba wypełnionych ankiet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'liczba ankiet'!$A$22:$A$30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</c:v>
                </c:pt>
                <c:pt idx="6">
                  <c:v>Oceanografia I st.</c:v>
                </c:pt>
                <c:pt idx="7">
                  <c:v>Oceanografia II st. </c:v>
                </c:pt>
                <c:pt idx="8">
                  <c:v>Geologia</c:v>
                </c:pt>
              </c:strCache>
            </c:strRef>
          </c:cat>
          <c:val>
            <c:numRef>
              <c:f>'liczba ankiet'!$C$22:$C$30</c:f>
              <c:numCache>
                <c:formatCode>General</c:formatCode>
                <c:ptCount val="9"/>
                <c:pt idx="0">
                  <c:v>13</c:v>
                </c:pt>
                <c:pt idx="1">
                  <c:v>60</c:v>
                </c:pt>
                <c:pt idx="2">
                  <c:v>23</c:v>
                </c:pt>
                <c:pt idx="3">
                  <c:v>15</c:v>
                </c:pt>
                <c:pt idx="4">
                  <c:v>13</c:v>
                </c:pt>
                <c:pt idx="5">
                  <c:v>43</c:v>
                </c:pt>
                <c:pt idx="6">
                  <c:v>53</c:v>
                </c:pt>
                <c:pt idx="7">
                  <c:v>15</c:v>
                </c:pt>
                <c:pt idx="8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9-4827-BA8C-FA279F7BE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4008127"/>
        <c:axId val="2134011487"/>
      </c:barChart>
      <c:catAx>
        <c:axId val="2134008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34011487"/>
        <c:crosses val="autoZero"/>
        <c:auto val="1"/>
        <c:lblAlgn val="ctr"/>
        <c:lblOffset val="100"/>
        <c:noMultiLvlLbl val="0"/>
      </c:catAx>
      <c:valAx>
        <c:axId val="2134011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34008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741719046348519E-2"/>
          <c:y val="7.8988941548183256E-2"/>
          <c:w val="0.954219054966435"/>
          <c:h val="0.73348332939425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całość!$C$30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całość!$B$31:$B$39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całość!$C$31:$C$39</c:f>
              <c:numCache>
                <c:formatCode>0.00</c:formatCode>
                <c:ptCount val="9"/>
                <c:pt idx="0">
                  <c:v>4.8571428571428568</c:v>
                </c:pt>
                <c:pt idx="1">
                  <c:v>4.6818181818181817</c:v>
                </c:pt>
                <c:pt idx="2">
                  <c:v>5</c:v>
                </c:pt>
                <c:pt idx="3">
                  <c:v>4.1340000000000003</c:v>
                </c:pt>
                <c:pt idx="4">
                  <c:v>4.7216666666666667</c:v>
                </c:pt>
                <c:pt idx="5">
                  <c:v>4.7474999999999996</c:v>
                </c:pt>
                <c:pt idx="6">
                  <c:v>4.8500000000000005</c:v>
                </c:pt>
                <c:pt idx="7">
                  <c:v>4.5999999999999996</c:v>
                </c:pt>
                <c:pt idx="8">
                  <c:v>4.6362500000000004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6D-4271-8429-847908214B37}"/>
            </c:ext>
          </c:extLst>
        </c:ser>
        <c:ser>
          <c:idx val="1"/>
          <c:order val="1"/>
          <c:tx>
            <c:strRef>
              <c:f>całość!$D$30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6D-4271-8429-847908214B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całość!$B$31:$B$39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całość!$D$31:$D$39</c:f>
              <c:numCache>
                <c:formatCode>0.00</c:formatCode>
                <c:ptCount val="9"/>
                <c:pt idx="0">
                  <c:v>4.833333333333333</c:v>
                </c:pt>
                <c:pt idx="1">
                  <c:v>4.9614285714285717</c:v>
                </c:pt>
                <c:pt idx="2">
                  <c:v>4.8633333333333333</c:v>
                </c:pt>
                <c:pt idx="3">
                  <c:v>4.875</c:v>
                </c:pt>
                <c:pt idx="4">
                  <c:v>3.625</c:v>
                </c:pt>
                <c:pt idx="5">
                  <c:v>4.87</c:v>
                </c:pt>
                <c:pt idx="6">
                  <c:v>4.8271428571428574</c:v>
                </c:pt>
                <c:pt idx="7">
                  <c:v>4.8271428571428574</c:v>
                </c:pt>
                <c:pt idx="8">
                  <c:v>4.9557142857142855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6D-4271-8429-847908214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9798064"/>
        <c:axId val="1969802864"/>
      </c:barChart>
      <c:catAx>
        <c:axId val="196979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9802864"/>
        <c:crosses val="autoZero"/>
        <c:auto val="1"/>
        <c:lblAlgn val="ctr"/>
        <c:lblOffset val="100"/>
        <c:noMultiLvlLbl val="0"/>
      </c:catAx>
      <c:valAx>
        <c:axId val="1969802864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979806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328421807951273E-2"/>
          <c:y val="8.0788329682933938E-2"/>
          <c:w val="0.95342301351866277"/>
          <c:h val="0.74216583187023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całość!$C$42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całość!$B$43:$B$51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całość!$C$43:$C$51</c:f>
              <c:numCache>
                <c:formatCode>0.00</c:formatCode>
                <c:ptCount val="9"/>
                <c:pt idx="0">
                  <c:v>5</c:v>
                </c:pt>
                <c:pt idx="1">
                  <c:v>4.9836363636363634</c:v>
                </c:pt>
                <c:pt idx="2">
                  <c:v>5</c:v>
                </c:pt>
                <c:pt idx="3">
                  <c:v>4.8</c:v>
                </c:pt>
                <c:pt idx="4">
                  <c:v>4.666666666666667</c:v>
                </c:pt>
                <c:pt idx="5">
                  <c:v>4.583333333333333</c:v>
                </c:pt>
                <c:pt idx="6">
                  <c:v>4.873333333333334</c:v>
                </c:pt>
                <c:pt idx="7">
                  <c:v>4.8</c:v>
                </c:pt>
                <c:pt idx="8">
                  <c:v>4.9862500000000001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D1-4162-9508-50C580C88226}"/>
            </c:ext>
          </c:extLst>
        </c:ser>
        <c:ser>
          <c:idx val="1"/>
          <c:order val="1"/>
          <c:tx>
            <c:strRef>
              <c:f>całość!$D$42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całość!$B$43:$B$51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całość!$D$43:$D$51</c:f>
              <c:numCache>
                <c:formatCode>0.00</c:formatCode>
                <c:ptCount val="9"/>
                <c:pt idx="0">
                  <c:v>5</c:v>
                </c:pt>
                <c:pt idx="1">
                  <c:v>4.9714285714285706</c:v>
                </c:pt>
                <c:pt idx="2">
                  <c:v>5</c:v>
                </c:pt>
                <c:pt idx="3">
                  <c:v>4.3499999999999996</c:v>
                </c:pt>
                <c:pt idx="4">
                  <c:v>4.7233333333333336</c:v>
                </c:pt>
                <c:pt idx="5">
                  <c:v>4.7081249999999999</c:v>
                </c:pt>
                <c:pt idx="6">
                  <c:v>4.8928571428571432</c:v>
                </c:pt>
                <c:pt idx="7">
                  <c:v>4.8928571428571432</c:v>
                </c:pt>
                <c:pt idx="8">
                  <c:v>4.7842857142857147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D1-4162-9508-50C580C882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2481392"/>
        <c:axId val="1972481872"/>
      </c:barChart>
      <c:catAx>
        <c:axId val="197248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81872"/>
        <c:crosses val="autoZero"/>
        <c:auto val="1"/>
        <c:lblAlgn val="ctr"/>
        <c:lblOffset val="100"/>
        <c:noMultiLvlLbl val="0"/>
      </c:catAx>
      <c:valAx>
        <c:axId val="1972481872"/>
        <c:scaling>
          <c:orientation val="minMax"/>
          <c:max val="5"/>
          <c:min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8139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210451815977073E-2"/>
          <c:y val="6.9478412082579349E-2"/>
          <c:w val="0.95358307583530888"/>
          <c:h val="0.750577474024548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całość!$C$54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całość!$B$55:$B$63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całość!$C$55:$C$63</c:f>
              <c:numCache>
                <c:formatCode>0.00</c:formatCode>
                <c:ptCount val="9"/>
                <c:pt idx="0">
                  <c:v>4.4285714285714288</c:v>
                </c:pt>
                <c:pt idx="1">
                  <c:v>4.871818181818182</c:v>
                </c:pt>
                <c:pt idx="2">
                  <c:v>5</c:v>
                </c:pt>
                <c:pt idx="3">
                  <c:v>4.5999999999999996</c:v>
                </c:pt>
                <c:pt idx="4">
                  <c:v>4.4433333333333325</c:v>
                </c:pt>
                <c:pt idx="5">
                  <c:v>4.7783333333333333</c:v>
                </c:pt>
                <c:pt idx="6">
                  <c:v>4.7233333333333327</c:v>
                </c:pt>
                <c:pt idx="7">
                  <c:v>4.734</c:v>
                </c:pt>
                <c:pt idx="8">
                  <c:v>4.8912500000000003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6E-43F4-8098-11AA156B839A}"/>
            </c:ext>
          </c:extLst>
        </c:ser>
        <c:ser>
          <c:idx val="1"/>
          <c:order val="1"/>
          <c:tx>
            <c:strRef>
              <c:f>całość!$D$54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całość!$B$55:$B$63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całość!$D$55:$D$63</c:f>
              <c:numCache>
                <c:formatCode>0.00</c:formatCode>
                <c:ptCount val="9"/>
                <c:pt idx="0">
                  <c:v>4.7777777777777777</c:v>
                </c:pt>
                <c:pt idx="1">
                  <c:v>4.7314285714285722</c:v>
                </c:pt>
                <c:pt idx="2">
                  <c:v>4.7387499999999996</c:v>
                </c:pt>
                <c:pt idx="3">
                  <c:v>4.5424999999999995</c:v>
                </c:pt>
                <c:pt idx="4">
                  <c:v>4.833333333333333</c:v>
                </c:pt>
                <c:pt idx="5">
                  <c:v>4.6456249999999999</c:v>
                </c:pt>
                <c:pt idx="6">
                  <c:v>4.6164285714285711</c:v>
                </c:pt>
                <c:pt idx="7">
                  <c:v>4.6164285714285711</c:v>
                </c:pt>
                <c:pt idx="8">
                  <c:v>4.8028571428571425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6E-43F4-8098-11AA156B8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7787888"/>
        <c:axId val="1904051136"/>
      </c:barChart>
      <c:catAx>
        <c:axId val="183778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04051136"/>
        <c:crosses val="autoZero"/>
        <c:auto val="1"/>
        <c:lblAlgn val="ctr"/>
        <c:lblOffset val="100"/>
        <c:noMultiLvlLbl val="0"/>
      </c:catAx>
      <c:valAx>
        <c:axId val="1904051136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778788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3.3632570120038889E-2"/>
          <c:y val="0.13170212254293351"/>
          <c:w val="0.95436714881396512"/>
          <c:h val="0.72811289701661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całość!$C$66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całość!$B$67:$B$75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całość!$C$67:$C$75</c:f>
              <c:numCache>
                <c:formatCode>0.00</c:formatCode>
                <c:ptCount val="9"/>
                <c:pt idx="0">
                  <c:v>4.7857142857142856</c:v>
                </c:pt>
                <c:pt idx="1">
                  <c:v>4.8600000000000003</c:v>
                </c:pt>
                <c:pt idx="2">
                  <c:v>5</c:v>
                </c:pt>
                <c:pt idx="3">
                  <c:v>4.5999999999999996</c:v>
                </c:pt>
                <c:pt idx="4">
                  <c:v>4.666666666666667</c:v>
                </c:pt>
                <c:pt idx="5">
                  <c:v>4.82</c:v>
                </c:pt>
                <c:pt idx="6">
                  <c:v>4.8366666666666669</c:v>
                </c:pt>
                <c:pt idx="7">
                  <c:v>4.734</c:v>
                </c:pt>
                <c:pt idx="8">
                  <c:v>4.8962500000000002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B9-4A41-900F-D34E496CD805}"/>
            </c:ext>
          </c:extLst>
        </c:ser>
        <c:ser>
          <c:idx val="1"/>
          <c:order val="1"/>
          <c:tx>
            <c:strRef>
              <c:f>całość!$D$66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całość!$B$67:$B$75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całość!$D$67:$D$75</c:f>
              <c:numCache>
                <c:formatCode>0.00</c:formatCode>
                <c:ptCount val="9"/>
                <c:pt idx="0">
                  <c:v>4.9444444444444446</c:v>
                </c:pt>
                <c:pt idx="1">
                  <c:v>4.8357142857142863</c:v>
                </c:pt>
                <c:pt idx="2">
                  <c:v>4.5714285714285712</c:v>
                </c:pt>
                <c:pt idx="3">
                  <c:v>4.5425000000000004</c:v>
                </c:pt>
                <c:pt idx="4">
                  <c:v>4.7766666666666664</c:v>
                </c:pt>
                <c:pt idx="5">
                  <c:v>4.703125</c:v>
                </c:pt>
                <c:pt idx="6">
                  <c:v>4.8307142857142855</c:v>
                </c:pt>
                <c:pt idx="7">
                  <c:v>4.8307142857142855</c:v>
                </c:pt>
                <c:pt idx="8">
                  <c:v>4.8128571428571423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B9-4A41-900F-D34E496CD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34288"/>
        <c:axId val="388031888"/>
      </c:barChart>
      <c:catAx>
        <c:axId val="38803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8031888"/>
        <c:crosses val="autoZero"/>
        <c:auto val="1"/>
        <c:lblAlgn val="ctr"/>
        <c:lblOffset val="100"/>
        <c:noMultiLvlLbl val="0"/>
      </c:catAx>
      <c:valAx>
        <c:axId val="388031888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803428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29791717657002E-2"/>
          <c:y val="8.7124878993223617E-2"/>
          <c:w val="0.95346440236582308"/>
          <c:h val="0.72901443950677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całość!$C$79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całość!$B$80:$B$88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całość!$C$80:$C$88</c:f>
              <c:numCache>
                <c:formatCode>0.00</c:formatCode>
                <c:ptCount val="9"/>
                <c:pt idx="0">
                  <c:v>4.7142857142857144</c:v>
                </c:pt>
                <c:pt idx="1">
                  <c:v>4.2436363636363632</c:v>
                </c:pt>
                <c:pt idx="2">
                  <c:v>4.25</c:v>
                </c:pt>
                <c:pt idx="3">
                  <c:v>4.3340000000000005</c:v>
                </c:pt>
                <c:pt idx="4">
                  <c:v>4.333333333333333</c:v>
                </c:pt>
                <c:pt idx="5">
                  <c:v>4.6475</c:v>
                </c:pt>
                <c:pt idx="6">
                  <c:v>4.4766666666666666</c:v>
                </c:pt>
                <c:pt idx="7">
                  <c:v>3.9340000000000002</c:v>
                </c:pt>
                <c:pt idx="8">
                  <c:v>4.86625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58-4B50-9C79-DDC2B2502ECF}"/>
            </c:ext>
          </c:extLst>
        </c:ser>
        <c:ser>
          <c:idx val="1"/>
          <c:order val="1"/>
          <c:tx>
            <c:strRef>
              <c:f>całość!$D$79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całość!$B$80:$B$88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całość!$D$80:$D$88</c:f>
              <c:numCache>
                <c:formatCode>0.00</c:formatCode>
                <c:ptCount val="9"/>
                <c:pt idx="0">
                  <c:v>5</c:v>
                </c:pt>
                <c:pt idx="1">
                  <c:v>4.3742857142857146</c:v>
                </c:pt>
                <c:pt idx="2">
                  <c:v>4.5428571428571427</c:v>
                </c:pt>
                <c:pt idx="3">
                  <c:v>4.4424999999999999</c:v>
                </c:pt>
                <c:pt idx="4">
                  <c:v>4.6133333333333333</c:v>
                </c:pt>
                <c:pt idx="5">
                  <c:v>4.5993750000000002</c:v>
                </c:pt>
                <c:pt idx="6">
                  <c:v>4.5307142857142857</c:v>
                </c:pt>
                <c:pt idx="7">
                  <c:v>4.5307142857142857</c:v>
                </c:pt>
                <c:pt idx="8">
                  <c:v>4.3828571428571426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58-4B50-9C79-DDC2B2502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72478032"/>
        <c:axId val="1972480912"/>
      </c:barChart>
      <c:catAx>
        <c:axId val="197247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80912"/>
        <c:crosses val="autoZero"/>
        <c:auto val="1"/>
        <c:lblAlgn val="ctr"/>
        <c:lblOffset val="100"/>
        <c:noMultiLvlLbl val="0"/>
      </c:catAx>
      <c:valAx>
        <c:axId val="197248091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7247803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495050474355229E-2"/>
          <c:y val="8.225484493990215E-2"/>
          <c:w val="0.95184012549870578"/>
          <c:h val="0.730275093880628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całość!$C$92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całość!$B$93:$B$101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całość!$C$93:$C$101</c:f>
              <c:numCache>
                <c:formatCode>0.00</c:formatCode>
                <c:ptCount val="9"/>
                <c:pt idx="0">
                  <c:v>3.8571428571428572</c:v>
                </c:pt>
                <c:pt idx="1">
                  <c:v>3.6218181818181816</c:v>
                </c:pt>
                <c:pt idx="2">
                  <c:v>5</c:v>
                </c:pt>
                <c:pt idx="3">
                  <c:v>3.4</c:v>
                </c:pt>
                <c:pt idx="4">
                  <c:v>4.2783333333333333</c:v>
                </c:pt>
                <c:pt idx="5">
                  <c:v>4.333333333333333</c:v>
                </c:pt>
                <c:pt idx="6">
                  <c:v>4.166666666666667</c:v>
                </c:pt>
                <c:pt idx="7">
                  <c:v>4.5999999999999996</c:v>
                </c:pt>
                <c:pt idx="8">
                  <c:v>4.2225000000000001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32-40F1-A544-361AA8663939}"/>
            </c:ext>
          </c:extLst>
        </c:ser>
        <c:ser>
          <c:idx val="1"/>
          <c:order val="1"/>
          <c:tx>
            <c:strRef>
              <c:f>całość!$D$92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całość!$B$93:$B$101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całość!$D$93:$D$101</c:f>
              <c:numCache>
                <c:formatCode>0.00</c:formatCode>
                <c:ptCount val="9"/>
                <c:pt idx="0">
                  <c:v>4.5555555555555554</c:v>
                </c:pt>
                <c:pt idx="1">
                  <c:v>4.532857142857142</c:v>
                </c:pt>
                <c:pt idx="2">
                  <c:v>3.3333333333333335</c:v>
                </c:pt>
                <c:pt idx="3">
                  <c:v>4.9000000000000004</c:v>
                </c:pt>
                <c:pt idx="4">
                  <c:v>4.8899999999999997</c:v>
                </c:pt>
                <c:pt idx="5">
                  <c:v>4.3956249999999999</c:v>
                </c:pt>
                <c:pt idx="6">
                  <c:v>4.5857142857142863</c:v>
                </c:pt>
                <c:pt idx="7">
                  <c:v>4.5857142857142863</c:v>
                </c:pt>
                <c:pt idx="8">
                  <c:v>4.6514285714285721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32-40F1-A544-361AA8663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1899712"/>
        <c:axId val="1961901152"/>
      </c:barChart>
      <c:catAx>
        <c:axId val="19618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1901152"/>
        <c:crosses val="autoZero"/>
        <c:auto val="1"/>
        <c:lblAlgn val="ctr"/>
        <c:lblOffset val="100"/>
        <c:noMultiLvlLbl val="0"/>
      </c:catAx>
      <c:valAx>
        <c:axId val="196190115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189971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357755136099317E-2"/>
          <c:y val="9.5134143491865275E-2"/>
          <c:w val="0.9520264085486424"/>
          <c:h val="0.730007995907564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całość!$C$105</c:f>
              <c:strCache>
                <c:ptCount val="1"/>
                <c:pt idx="0">
                  <c:v>wykład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całość!$B$106:$B$114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całość!$C$106:$C$114</c:f>
              <c:numCache>
                <c:formatCode>0.00</c:formatCode>
                <c:ptCount val="9"/>
                <c:pt idx="0">
                  <c:v>4.3571428571428568</c:v>
                </c:pt>
                <c:pt idx="1">
                  <c:v>4.9290909090909087</c:v>
                </c:pt>
                <c:pt idx="2">
                  <c:v>5</c:v>
                </c:pt>
                <c:pt idx="3">
                  <c:v>5</c:v>
                </c:pt>
                <c:pt idx="4">
                  <c:v>4.4450000000000003</c:v>
                </c:pt>
                <c:pt idx="5">
                  <c:v>4.791666666666667</c:v>
                </c:pt>
                <c:pt idx="6">
                  <c:v>4.6866666666666665</c:v>
                </c:pt>
                <c:pt idx="7">
                  <c:v>5</c:v>
                </c:pt>
                <c:pt idx="8">
                  <c:v>4.9300000000000006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9-45C4-A327-C60B3A0BB336}"/>
            </c:ext>
          </c:extLst>
        </c:ser>
        <c:ser>
          <c:idx val="1"/>
          <c:order val="1"/>
          <c:tx>
            <c:strRef>
              <c:f>całość!$D$105</c:f>
              <c:strCache>
                <c:ptCount val="1"/>
                <c:pt idx="0">
                  <c:v>ćwiczenia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całość!$B$106:$B$114</c:f>
              <c:strCache>
                <c:ptCount val="9"/>
                <c:pt idx="0">
                  <c:v>Akwakultura</c:v>
                </c:pt>
                <c:pt idx="1">
                  <c:v>Geografia</c:v>
                </c:pt>
                <c:pt idx="2">
                  <c:v>Geografia fizyczna z geoinformacją</c:v>
                </c:pt>
                <c:pt idx="3">
                  <c:v>GWiOZW</c:v>
                </c:pt>
                <c:pt idx="4">
                  <c:v>Hydrografia morska</c:v>
                </c:pt>
                <c:pt idx="5">
                  <c:v>Marine Biotechnology </c:v>
                </c:pt>
                <c:pt idx="6">
                  <c:v>Oceanografia I st.</c:v>
                </c:pt>
                <c:pt idx="7">
                  <c:v>Oceanografia II st.</c:v>
                </c:pt>
                <c:pt idx="8">
                  <c:v>Geologia</c:v>
                </c:pt>
              </c:strCache>
            </c:strRef>
          </c:cat>
          <c:val>
            <c:numRef>
              <c:f>całość!$D$106:$D$114</c:f>
              <c:numCache>
                <c:formatCode>0.00</c:formatCode>
                <c:ptCount val="9"/>
                <c:pt idx="0">
                  <c:v>4.8888888888888893</c:v>
                </c:pt>
                <c:pt idx="1">
                  <c:v>4.8771428571428572</c:v>
                </c:pt>
                <c:pt idx="2">
                  <c:v>4.5555555555555554</c:v>
                </c:pt>
                <c:pt idx="3">
                  <c:v>4.7</c:v>
                </c:pt>
                <c:pt idx="4">
                  <c:v>4.666666666666667</c:v>
                </c:pt>
                <c:pt idx="5">
                  <c:v>4.5106250000000001</c:v>
                </c:pt>
                <c:pt idx="6">
                  <c:v>4.8100000000000005</c:v>
                </c:pt>
                <c:pt idx="7">
                  <c:v>4.8100000000000005</c:v>
                </c:pt>
                <c:pt idx="8">
                  <c:v>4.9485714285714284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E9-45C4-A327-C60B3A0BB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226624"/>
        <c:axId val="1959227104"/>
      </c:barChart>
      <c:catAx>
        <c:axId val="1959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9227104"/>
        <c:crosses val="autoZero"/>
        <c:auto val="1"/>
        <c:lblAlgn val="ctr"/>
        <c:lblOffset val="100"/>
        <c:noMultiLvlLbl val="0"/>
      </c:catAx>
      <c:valAx>
        <c:axId val="1959227104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92266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76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669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3001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5798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0071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209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1272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0181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443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925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956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371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2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3576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05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649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644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D8D77D4-BC0E-4CBE-99F9-9E74A36E7C00}" type="datetimeFigureOut">
              <a:rPr lang="pl-PL" smtClean="0"/>
              <a:t>30.04.2026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DDC9EF-6A29-473E-8AE9-FFC046C738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442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01E54A-5950-E0A2-551D-00647AE36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289304"/>
            <a:ext cx="10855516" cy="3136392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49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pl-PL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pl-PL" sz="5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Badanie opinii studentów </a:t>
            </a:r>
            <a:r>
              <a:rPr lang="pl-PL" sz="54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WOiG</a:t>
            </a:r>
            <a:r>
              <a:rPr lang="pl-PL" sz="5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br>
              <a:rPr lang="pl-PL" dirty="0"/>
            </a:br>
            <a:br>
              <a:rPr lang="pl-PL" sz="2400" b="1" dirty="0"/>
            </a:br>
            <a:r>
              <a:rPr lang="pl-PL" sz="2400" b="1" dirty="0">
                <a:solidFill>
                  <a:schemeClr val="bg1"/>
                </a:solidFill>
              </a:rPr>
              <a:t>Wyniki ankiet przeprowadzonych w SEMESTRZE ZIMOWYM 2025/2026</a:t>
            </a:r>
            <a:br>
              <a:rPr lang="pl-PL" sz="22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pl-PL" sz="2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06C61AA-5A38-7520-4983-FAE74057F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8312" y="5541264"/>
            <a:ext cx="4685537" cy="557784"/>
          </a:xfrm>
        </p:spPr>
        <p:txBody>
          <a:bodyPr/>
          <a:lstStyle/>
          <a:p>
            <a:r>
              <a:rPr lang="pl-PL"/>
              <a:t>            </a:t>
            </a:r>
            <a:r>
              <a:rPr lang="pl-PL" b="1">
                <a:solidFill>
                  <a:schemeClr val="bg1"/>
                </a:solidFill>
              </a:rPr>
              <a:t>*Dane z systemu eUczelnia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B8AEB6-D8CF-6E36-3251-B532C25B32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32427" r="52967" b="30954"/>
          <a:stretch/>
        </p:blipFill>
        <p:spPr bwMode="auto">
          <a:xfrm>
            <a:off x="509805" y="397076"/>
            <a:ext cx="1643380" cy="615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1410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5E1AB23-F8AF-16CD-8161-5B0030BBD3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998134"/>
              </p:ext>
            </p:extLst>
          </p:nvPr>
        </p:nvGraphicFramePr>
        <p:xfrm>
          <a:off x="566928" y="2092751"/>
          <a:ext cx="11073384" cy="330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E12AFC14-D07D-B2FD-1704-4BB166922034}"/>
              </a:ext>
            </a:extLst>
          </p:cNvPr>
          <p:cNvSpPr txBox="1"/>
          <p:nvPr/>
        </p:nvSpPr>
        <p:spPr>
          <a:xfrm>
            <a:off x="1508290" y="987552"/>
            <a:ext cx="10438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Informacje o zmianach terminów zajęć były przekazywane </a:t>
            </a:r>
          </a:p>
          <a:p>
            <a:r>
              <a:rPr lang="pl-PL" sz="2000" dirty="0">
                <a:solidFill>
                  <a:schemeClr val="bg1"/>
                </a:solidFill>
              </a:rPr>
              <a:t>odpowiednio wcześnie i były łatwe do znalezienia (zamieszczone w  zwyczajowo ustalonym miejscu/kanale komunikacyjnym)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3480282-303A-0B88-9663-49D79669F8AB}"/>
              </a:ext>
            </a:extLst>
          </p:cNvPr>
          <p:cNvSpPr txBox="1"/>
          <p:nvPr/>
        </p:nvSpPr>
        <p:spPr>
          <a:xfrm>
            <a:off x="7677600" y="5649468"/>
            <a:ext cx="4514400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Były dostępne odpowiednio wcześnie i łatwo było je znaleźć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Były dostępne odpowiednio wcześnie, ale trudno było je znaleźć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Były dostępne zbyt późno, ale łatwo było je znaleźć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Były dostępne zbyt późno i trudno było je znaleźć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były przekazywane</a:t>
            </a:r>
          </a:p>
        </p:txBody>
      </p:sp>
    </p:spTree>
    <p:extLst>
      <p:ext uri="{BB962C8B-B14F-4D97-AF65-F5344CB8AC3E}">
        <p14:creationId xmlns:p14="http://schemas.microsoft.com/office/powerpoint/2010/main" val="2669534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5F7D6D0C-C6BD-1A3E-50EF-C7FE645516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833709"/>
              </p:ext>
            </p:extLst>
          </p:nvPr>
        </p:nvGraphicFramePr>
        <p:xfrm>
          <a:off x="510139" y="1737360"/>
          <a:ext cx="11126804" cy="3685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788DF0FF-5588-B406-9C79-C27EE8CE0C4F}"/>
              </a:ext>
            </a:extLst>
          </p:cNvPr>
          <p:cNvSpPr txBox="1"/>
          <p:nvPr/>
        </p:nvSpPr>
        <p:spPr>
          <a:xfrm>
            <a:off x="2606041" y="895149"/>
            <a:ext cx="7248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Prowadzący punktualnie zaczynał i kończył zajęcia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B0D13FF-2EF3-1D38-F82B-3436B24C2638}"/>
              </a:ext>
            </a:extLst>
          </p:cNvPr>
          <p:cNvSpPr txBox="1"/>
          <p:nvPr/>
        </p:nvSpPr>
        <p:spPr>
          <a:xfrm>
            <a:off x="9682800" y="5631131"/>
            <a:ext cx="2509200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169876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AFD2FB7A-3A73-2029-1F3F-E78B2DB4B7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51183"/>
              </p:ext>
            </p:extLst>
          </p:nvPr>
        </p:nvGraphicFramePr>
        <p:xfrm>
          <a:off x="664142" y="1818969"/>
          <a:ext cx="10857297" cy="346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B962CC61-1483-F5FA-1DC7-036B7AB4B7AB}"/>
              </a:ext>
            </a:extLst>
          </p:cNvPr>
          <p:cNvSpPr txBox="1"/>
          <p:nvPr/>
        </p:nvSpPr>
        <p:spPr>
          <a:xfrm>
            <a:off x="993058" y="1203158"/>
            <a:ext cx="13277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Treść zajęć przekazywana była w sposób uporządkowany i możliwy do zrozumienia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76CA932-CF8B-E2CF-E7F4-48D3466B0297}"/>
              </a:ext>
            </a:extLst>
          </p:cNvPr>
          <p:cNvSpPr txBox="1"/>
          <p:nvPr/>
        </p:nvSpPr>
        <p:spPr>
          <a:xfrm>
            <a:off x="9507204" y="5638800"/>
            <a:ext cx="2684796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123425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43557898-6405-396A-F99E-15DC16BF48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649093"/>
              </p:ext>
            </p:extLst>
          </p:nvPr>
        </p:nvGraphicFramePr>
        <p:xfrm>
          <a:off x="404261" y="1572769"/>
          <a:ext cx="11103527" cy="3465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37CEFAE1-8F25-BF3F-974E-F23246F4D1FD}"/>
              </a:ext>
            </a:extLst>
          </p:cNvPr>
          <p:cNvSpPr txBox="1"/>
          <p:nvPr/>
        </p:nvSpPr>
        <p:spPr>
          <a:xfrm>
            <a:off x="2788920" y="740664"/>
            <a:ext cx="5904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Wykład był inspirujący i zachęcał do myślenia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2ACFE96-5E5B-DBDE-13F1-F697922EE239}"/>
              </a:ext>
            </a:extLst>
          </p:cNvPr>
          <p:cNvSpPr txBox="1"/>
          <p:nvPr/>
        </p:nvSpPr>
        <p:spPr>
          <a:xfrm>
            <a:off x="9797002" y="5496232"/>
            <a:ext cx="2394998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3872200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A3BC90DF-C780-8817-0D38-4B6F985DE8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251895"/>
              </p:ext>
            </p:extLst>
          </p:nvPr>
        </p:nvGraphicFramePr>
        <p:xfrm>
          <a:off x="481263" y="2224726"/>
          <a:ext cx="11026525" cy="3490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3CEEE86E-8593-405A-5EB8-42DA63CFB405}"/>
              </a:ext>
            </a:extLst>
          </p:cNvPr>
          <p:cNvSpPr txBox="1"/>
          <p:nvPr/>
        </p:nvSpPr>
        <p:spPr>
          <a:xfrm>
            <a:off x="481263" y="1078992"/>
            <a:ext cx="10925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Zajęcia prowadzone były w sposób zachęcający do aktywności</a:t>
            </a:r>
          </a:p>
          <a:p>
            <a:r>
              <a:rPr lang="pl-PL" sz="2000" dirty="0">
                <a:solidFill>
                  <a:schemeClr val="bg1"/>
                </a:solidFill>
              </a:rPr>
              <a:t>oraz do wyrażania własnych opinii, zadawania pytań lub zgłaszania wątpliwości</a:t>
            </a:r>
          </a:p>
          <a:p>
            <a:r>
              <a:rPr lang="pl-PL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65C7112-B322-B6E1-852F-CFDC4BC3BDE0}"/>
              </a:ext>
            </a:extLst>
          </p:cNvPr>
          <p:cNvSpPr txBox="1"/>
          <p:nvPr/>
        </p:nvSpPr>
        <p:spPr>
          <a:xfrm>
            <a:off x="9817559" y="5589639"/>
            <a:ext cx="2374441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104177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C5D979A4-C669-57B0-B06E-50CE5A7C49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685290"/>
              </p:ext>
            </p:extLst>
          </p:nvPr>
        </p:nvGraphicFramePr>
        <p:xfrm>
          <a:off x="550606" y="2014538"/>
          <a:ext cx="11208775" cy="3316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03EB13F6-4FCB-D6FF-E2D3-708351395923}"/>
              </a:ext>
            </a:extLst>
          </p:cNvPr>
          <p:cNvSpPr txBox="1"/>
          <p:nvPr/>
        </p:nvSpPr>
        <p:spPr>
          <a:xfrm>
            <a:off x="1161288" y="1170039"/>
            <a:ext cx="10432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Prowadzący sprawiedliwie i obiektywnie oceniał studentów</a:t>
            </a:r>
          </a:p>
          <a:p>
            <a:r>
              <a:rPr lang="pl-PL" sz="2000" dirty="0">
                <a:solidFill>
                  <a:schemeClr val="bg1"/>
                </a:solidFill>
              </a:rPr>
              <a:t>oraz udzielał informacji zwrotnej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92D4443-B417-93F6-B50A-6717AEDFEC7D}"/>
              </a:ext>
            </a:extLst>
          </p:cNvPr>
          <p:cNvSpPr txBox="1"/>
          <p:nvPr/>
        </p:nvSpPr>
        <p:spPr>
          <a:xfrm>
            <a:off x="9685788" y="5588717"/>
            <a:ext cx="2506212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3803969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5CC6D765-6AF6-90E9-AD39-5E481B7590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898730"/>
              </p:ext>
            </p:extLst>
          </p:nvPr>
        </p:nvGraphicFramePr>
        <p:xfrm>
          <a:off x="567891" y="2047874"/>
          <a:ext cx="11223056" cy="3401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EB746E13-98F5-382A-33A0-F814F2A7B7C9}"/>
              </a:ext>
            </a:extLst>
          </p:cNvPr>
          <p:cNvSpPr txBox="1"/>
          <p:nvPr/>
        </p:nvSpPr>
        <p:spPr>
          <a:xfrm>
            <a:off x="749808" y="830799"/>
            <a:ext cx="13285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Zakres materiału realizowanego na tych zajęciach pokrywał się z innymi zajęciami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BDBBE0B-729B-6405-12C5-C78503B63AFF}"/>
              </a:ext>
            </a:extLst>
          </p:cNvPr>
          <p:cNvSpPr txBox="1"/>
          <p:nvPr/>
        </p:nvSpPr>
        <p:spPr>
          <a:xfrm>
            <a:off x="9809417" y="5530596"/>
            <a:ext cx="2382583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843910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3D45CB28-44F5-9D52-C1C6-92A18EC844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166368"/>
              </p:ext>
            </p:extLst>
          </p:nvPr>
        </p:nvGraphicFramePr>
        <p:xfrm>
          <a:off x="413886" y="1700785"/>
          <a:ext cx="11434813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DBB58E4E-3477-8686-1778-B9CF5ADE7B74}"/>
              </a:ext>
            </a:extLst>
          </p:cNvPr>
          <p:cNvSpPr txBox="1"/>
          <p:nvPr/>
        </p:nvSpPr>
        <p:spPr>
          <a:xfrm>
            <a:off x="1609344" y="819591"/>
            <a:ext cx="11277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Prowadzący był dostępny w wyznaczonych godzinach konsultacji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87F08B6-FA85-46C5-9EBF-6CCCCA309D82}"/>
              </a:ext>
            </a:extLst>
          </p:cNvPr>
          <p:cNvSpPr txBox="1"/>
          <p:nvPr/>
        </p:nvSpPr>
        <p:spPr>
          <a:xfrm>
            <a:off x="9575735" y="5714705"/>
            <a:ext cx="2616265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chodziłam/</a:t>
            </a:r>
            <a:r>
              <a:rPr lang="pl-PL" sz="1300" dirty="0" err="1">
                <a:solidFill>
                  <a:schemeClr val="bg1"/>
                </a:solidFill>
                <a:latin typeface="Bahnschrift Light Condensed" panose="020B0502040204020203" pitchFamily="34" charset="0"/>
              </a:rPr>
              <a:t>łem</a:t>
            </a:r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 na konsultacje</a:t>
            </a:r>
          </a:p>
        </p:txBody>
      </p:sp>
    </p:spTree>
    <p:extLst>
      <p:ext uri="{BB962C8B-B14F-4D97-AF65-F5344CB8AC3E}">
        <p14:creationId xmlns:p14="http://schemas.microsoft.com/office/powerpoint/2010/main" val="904020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B1543DA2-591F-29B1-AEE2-81AC4F8C9E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1343253"/>
              </p:ext>
            </p:extLst>
          </p:nvPr>
        </p:nvGraphicFramePr>
        <p:xfrm>
          <a:off x="346509" y="1645921"/>
          <a:ext cx="11405937" cy="375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F8A7AF8D-9E6D-60F8-A66E-2FFD91722564}"/>
              </a:ext>
            </a:extLst>
          </p:cNvPr>
          <p:cNvSpPr txBox="1"/>
          <p:nvPr/>
        </p:nvSpPr>
        <p:spPr>
          <a:xfrm>
            <a:off x="3099817" y="760396"/>
            <a:ext cx="5954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Prowadzący odpowiadał na e-maile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91B01F0-9F4F-FCD2-2324-89BF034FE60D}"/>
              </a:ext>
            </a:extLst>
          </p:cNvPr>
          <p:cNvSpPr txBox="1"/>
          <p:nvPr/>
        </p:nvSpPr>
        <p:spPr>
          <a:xfrm>
            <a:off x="9758547" y="5566902"/>
            <a:ext cx="2433453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było potrzeby kontaktu</a:t>
            </a:r>
          </a:p>
        </p:txBody>
      </p:sp>
    </p:spTree>
    <p:extLst>
      <p:ext uri="{BB962C8B-B14F-4D97-AF65-F5344CB8AC3E}">
        <p14:creationId xmlns:p14="http://schemas.microsoft.com/office/powerpoint/2010/main" val="1203633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C4694866-A654-2E80-E1CF-844152EC31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195091"/>
              </p:ext>
            </p:extLst>
          </p:nvPr>
        </p:nvGraphicFramePr>
        <p:xfrm>
          <a:off x="433137" y="1664207"/>
          <a:ext cx="11690038" cy="3792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02EE5C14-B0C9-6107-7FC2-536EF602409E}"/>
              </a:ext>
            </a:extLst>
          </p:cNvPr>
          <p:cNvSpPr txBox="1"/>
          <p:nvPr/>
        </p:nvSpPr>
        <p:spPr>
          <a:xfrm>
            <a:off x="2276856" y="786384"/>
            <a:ext cx="8489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Prowadzący odnosił się do studentów z szacunkiem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7CFA866-42A7-6A18-0FA4-4B69BD06392E}"/>
              </a:ext>
            </a:extLst>
          </p:cNvPr>
          <p:cNvSpPr txBox="1"/>
          <p:nvPr/>
        </p:nvSpPr>
        <p:spPr>
          <a:xfrm>
            <a:off x="9816029" y="5633884"/>
            <a:ext cx="2036135" cy="109260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79339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A74EDFBB-AC0F-08CA-CE0C-EAFA087C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" y="0"/>
            <a:ext cx="12070080" cy="68580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    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D162C75B-9D06-EFDA-E5B7-56B1619875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210035"/>
              </p:ext>
            </p:extLst>
          </p:nvPr>
        </p:nvGraphicFramePr>
        <p:xfrm>
          <a:off x="279134" y="1453896"/>
          <a:ext cx="11636942" cy="4523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805CA43-9664-AB60-CAD1-078F04A823B6}"/>
              </a:ext>
            </a:extLst>
          </p:cNvPr>
          <p:cNvSpPr txBox="1"/>
          <p:nvPr/>
        </p:nvSpPr>
        <p:spPr>
          <a:xfrm>
            <a:off x="689438" y="573185"/>
            <a:ext cx="9354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                                LICZBA WYSŁANYCH / WYPEŁNIONYCH ANKIET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DD2701E-0648-7A63-282D-70D59E1DE707}"/>
              </a:ext>
            </a:extLst>
          </p:cNvPr>
          <p:cNvSpPr txBox="1"/>
          <p:nvPr/>
        </p:nvSpPr>
        <p:spPr>
          <a:xfrm>
            <a:off x="7973568" y="1280160"/>
            <a:ext cx="3849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Łącznie wysłanych: 1289</a:t>
            </a:r>
          </a:p>
          <a:p>
            <a:r>
              <a:rPr lang="pl-PL" sz="1600" dirty="0">
                <a:solidFill>
                  <a:schemeClr val="bg1"/>
                </a:solidFill>
              </a:rPr>
              <a:t>Łącznie wypełnionych: 200</a:t>
            </a:r>
          </a:p>
        </p:txBody>
      </p:sp>
    </p:spTree>
    <p:extLst>
      <p:ext uri="{BB962C8B-B14F-4D97-AF65-F5344CB8AC3E}">
        <p14:creationId xmlns:p14="http://schemas.microsoft.com/office/powerpoint/2010/main" val="3505510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5BFEA46-410D-8D83-B77C-872A722C4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0163998"/>
              </p:ext>
            </p:extLst>
          </p:nvPr>
        </p:nvGraphicFramePr>
        <p:xfrm>
          <a:off x="298384" y="1955007"/>
          <a:ext cx="11588816" cy="387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1136D165-0790-3ED5-5504-336FBC5DCEDA}"/>
              </a:ext>
            </a:extLst>
          </p:cNvPr>
          <p:cNvSpPr txBox="1"/>
          <p:nvPr/>
        </p:nvSpPr>
        <p:spPr>
          <a:xfrm>
            <a:off x="1508288" y="1029903"/>
            <a:ext cx="14431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 Czy uważasz, że zajęcia wymagają przeprowadzenia hospitacji</a:t>
            </a:r>
          </a:p>
          <a:p>
            <a:r>
              <a:rPr lang="pl-PL" sz="2000" dirty="0">
                <a:solidFill>
                  <a:schemeClr val="bg1"/>
                </a:solidFill>
              </a:rPr>
              <a:t> przez innego pracownika?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37DCC21-0A1A-B815-122D-2D232147338B}"/>
              </a:ext>
            </a:extLst>
          </p:cNvPr>
          <p:cNvSpPr txBox="1"/>
          <p:nvPr/>
        </p:nvSpPr>
        <p:spPr>
          <a:xfrm>
            <a:off x="10044291" y="6182879"/>
            <a:ext cx="2147709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Tak, widzę taką potrzebę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0- Nie, nie ma takiej potrzeby</a:t>
            </a:r>
          </a:p>
        </p:txBody>
      </p:sp>
    </p:spTree>
    <p:extLst>
      <p:ext uri="{BB962C8B-B14F-4D97-AF65-F5344CB8AC3E}">
        <p14:creationId xmlns:p14="http://schemas.microsoft.com/office/powerpoint/2010/main" val="199199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7B9ACD-86D9-82F5-91A8-6EB8D050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944" y="539496"/>
            <a:ext cx="7626096" cy="594359"/>
          </a:xfrm>
          <a:ln>
            <a:noFill/>
          </a:ln>
        </p:spPr>
        <p:txBody>
          <a:bodyPr>
            <a:no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              Liczba wysłanych / wypełnionych ankiet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D3A2FE13-ADF6-AE09-6678-4E1885AE1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095784"/>
              </p:ext>
            </p:extLst>
          </p:nvPr>
        </p:nvGraphicFramePr>
        <p:xfrm>
          <a:off x="375385" y="1435609"/>
          <a:ext cx="11386687" cy="4544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0D3F9243-6016-B4A5-E1B4-F8077FAD8DFD}"/>
              </a:ext>
            </a:extLst>
          </p:cNvPr>
          <p:cNvSpPr txBox="1"/>
          <p:nvPr/>
        </p:nvSpPr>
        <p:spPr>
          <a:xfrm>
            <a:off x="8897112" y="1252728"/>
            <a:ext cx="28680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Łącznie wysłanych: 1985</a:t>
            </a:r>
          </a:p>
          <a:p>
            <a:r>
              <a:rPr lang="pl-PL" sz="1600" dirty="0">
                <a:solidFill>
                  <a:schemeClr val="bg1"/>
                </a:solidFill>
              </a:rPr>
              <a:t>Łącznie wypełnionych: 266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162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11AD7B79-30B2-9A19-8AA5-D090087A63F8}"/>
              </a:ext>
            </a:extLst>
          </p:cNvPr>
          <p:cNvSpPr txBox="1"/>
          <p:nvPr/>
        </p:nvSpPr>
        <p:spPr>
          <a:xfrm>
            <a:off x="3647769" y="776748"/>
            <a:ext cx="5768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W ilu zajęciach brała(a) Pan/Pani udział? 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35D5291-D0A8-A63E-E55A-C827770C0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483914"/>
              </p:ext>
            </p:extLst>
          </p:nvPr>
        </p:nvGraphicFramePr>
        <p:xfrm>
          <a:off x="8485633" y="5535930"/>
          <a:ext cx="3602736" cy="1045845"/>
        </p:xfrm>
        <a:graphic>
          <a:graphicData uri="http://schemas.openxmlformats.org/drawingml/2006/table">
            <a:tbl>
              <a:tblPr/>
              <a:tblGrid>
                <a:gridCol w="3602736">
                  <a:extLst>
                    <a:ext uri="{9D8B030D-6E8A-4147-A177-3AD203B41FA5}">
                      <a16:colId xmlns:a16="http://schemas.microsoft.com/office/drawing/2014/main" val="3718111333"/>
                    </a:ext>
                  </a:extLst>
                </a:gridCol>
              </a:tblGrid>
              <a:tr h="8789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  <a:t>5  - We wszystkich lub w prawie wszystkich (100-95%)        </a:t>
                      </a:r>
                      <a:b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</a:b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  <a:t>4  - W większości (94-56%)                                                                                                                                                                          </a:t>
                      </a:r>
                      <a:b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</a:b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  <a:t>3  - W około połowie (55-45%)                                                                                                                                     </a:t>
                      </a:r>
                      <a:b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</a:b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  <a:t>2  - W mniejszości (44-6%)                                                                                                                                            </a:t>
                      </a:r>
                      <a:b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</a:br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 Condensed" panose="020B0502040204020203" pitchFamily="34" charset="0"/>
                        </a:rPr>
                        <a:t>1  - W żadnych lub prawie żadnych (5-0%)                                                                                    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202607"/>
                  </a:ext>
                </a:extLst>
              </a:tr>
            </a:tbl>
          </a:graphicData>
        </a:graphic>
      </p:graphicFrame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1BB29BDE-4D4C-2F79-73B8-BA60720477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3511188"/>
              </p:ext>
            </p:extLst>
          </p:nvPr>
        </p:nvGraphicFramePr>
        <p:xfrm>
          <a:off x="274320" y="1527048"/>
          <a:ext cx="11603736" cy="3858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631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300241A0-0C13-A77D-B7BE-3594CBEF42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517414"/>
              </p:ext>
            </p:extLst>
          </p:nvPr>
        </p:nvGraphicFramePr>
        <p:xfrm>
          <a:off x="491614" y="2011681"/>
          <a:ext cx="11405418" cy="329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290760D-7952-F504-D363-78FE6B946553}"/>
              </a:ext>
            </a:extLst>
          </p:cNvPr>
          <p:cNvSpPr txBox="1"/>
          <p:nvPr/>
        </p:nvSpPr>
        <p:spPr>
          <a:xfrm>
            <a:off x="1307690" y="1042219"/>
            <a:ext cx="95606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Czy wykładowca omówił na zajęciach sylabus ( m.in. Założenia przedmiotu</a:t>
            </a:r>
          </a:p>
          <a:p>
            <a:r>
              <a:rPr lang="pl-PL" sz="2000" dirty="0">
                <a:solidFill>
                  <a:schemeClr val="bg1"/>
                </a:solidFill>
              </a:rPr>
              <a:t> i warunki jego zaliczenia, efekty uczenia)?</a:t>
            </a:r>
            <a:r>
              <a:rPr lang="pl-PL" sz="2000" dirty="0"/>
              <a:t>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303C1A5-B4C0-9B4E-C3B8-176945F576BB}"/>
              </a:ext>
            </a:extLst>
          </p:cNvPr>
          <p:cNvSpPr txBox="1"/>
          <p:nvPr/>
        </p:nvSpPr>
        <p:spPr>
          <a:xfrm>
            <a:off x="6872748" y="5504688"/>
            <a:ext cx="5319252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5 -Tak, prowadzący przedstawił założenia przedmiotu i warunki zaliczenia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       na pierwszych zajęciach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4 - Tak, ale zrobił to na późniejszych zajęciach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3 - Nie, prowadzący nie przedstawił założeń przedmiotu i warunków zaliczenia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2 - Nie było takiej potrzeby - zrobił to inny prowadzący te zajęcia</a:t>
            </a:r>
          </a:p>
        </p:txBody>
      </p:sp>
    </p:spTree>
    <p:extLst>
      <p:ext uri="{BB962C8B-B14F-4D97-AF65-F5344CB8AC3E}">
        <p14:creationId xmlns:p14="http://schemas.microsoft.com/office/powerpoint/2010/main" val="234860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A776708A-16A8-C542-1920-D92651D34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83590"/>
              </p:ext>
            </p:extLst>
          </p:nvPr>
        </p:nvGraphicFramePr>
        <p:xfrm>
          <a:off x="403123" y="1759975"/>
          <a:ext cx="11444748" cy="3470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DF4DC9B6-C57C-1DD9-E0FF-6A618E05C468}"/>
              </a:ext>
            </a:extLst>
          </p:cNvPr>
          <p:cNvSpPr txBox="1"/>
          <p:nvPr/>
        </p:nvSpPr>
        <p:spPr>
          <a:xfrm>
            <a:off x="1995948" y="1219200"/>
            <a:ext cx="9206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Zakres materiału omawiany na zajęciach był zgodny z sylabusem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44E30A9-342B-19EB-266B-D8289A70C739}"/>
              </a:ext>
            </a:extLst>
          </p:cNvPr>
          <p:cNvSpPr txBox="1"/>
          <p:nvPr/>
        </p:nvSpPr>
        <p:spPr>
          <a:xfrm>
            <a:off x="9592800" y="5594459"/>
            <a:ext cx="2599200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znam sylabusa</a:t>
            </a:r>
          </a:p>
        </p:txBody>
      </p:sp>
    </p:spTree>
    <p:extLst>
      <p:ext uri="{BB962C8B-B14F-4D97-AF65-F5344CB8AC3E}">
        <p14:creationId xmlns:p14="http://schemas.microsoft.com/office/powerpoint/2010/main" val="100702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A61585B4-BCD7-6D1C-86D1-BBC683657D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89006"/>
              </p:ext>
            </p:extLst>
          </p:nvPr>
        </p:nvGraphicFramePr>
        <p:xfrm>
          <a:off x="275303" y="1664209"/>
          <a:ext cx="11641394" cy="356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BDE104A2-AE0D-2D35-EDE9-E94B5C3CA0DD}"/>
              </a:ext>
            </a:extLst>
          </p:cNvPr>
          <p:cNvSpPr txBox="1"/>
          <p:nvPr/>
        </p:nvSpPr>
        <p:spPr>
          <a:xfrm>
            <a:off x="2602655" y="727587"/>
            <a:ext cx="6986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Forma i warunki zaliczenia były zgodne z sylabusem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BD80029-FE02-FF12-9830-5ED758797C26}"/>
              </a:ext>
            </a:extLst>
          </p:cNvPr>
          <p:cNvSpPr txBox="1"/>
          <p:nvPr/>
        </p:nvSpPr>
        <p:spPr>
          <a:xfrm>
            <a:off x="9722400" y="5621574"/>
            <a:ext cx="2469600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  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znam sylabusa</a:t>
            </a:r>
          </a:p>
        </p:txBody>
      </p:sp>
    </p:spTree>
    <p:extLst>
      <p:ext uri="{BB962C8B-B14F-4D97-AF65-F5344CB8AC3E}">
        <p14:creationId xmlns:p14="http://schemas.microsoft.com/office/powerpoint/2010/main" val="4108078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A1CFD572-22A6-38FC-D56A-666751C4AB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0120938"/>
              </p:ext>
            </p:extLst>
          </p:nvPr>
        </p:nvGraphicFramePr>
        <p:xfrm>
          <a:off x="423512" y="1962150"/>
          <a:ext cx="11415562" cy="351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CD8CA398-107F-C256-7DD3-DB66609CF03E}"/>
              </a:ext>
            </a:extLst>
          </p:cNvPr>
          <p:cNvSpPr txBox="1"/>
          <p:nvPr/>
        </p:nvSpPr>
        <p:spPr>
          <a:xfrm>
            <a:off x="1687398" y="1115568"/>
            <a:ext cx="9883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Zakładając, że 1 pkt ECTS to 25 h pracy, czy liczba punktów ECTS </a:t>
            </a:r>
          </a:p>
          <a:p>
            <a:r>
              <a:rPr lang="pl-PL" sz="2000" dirty="0">
                <a:solidFill>
                  <a:schemeClr val="bg1"/>
                </a:solidFill>
              </a:rPr>
              <a:t>przypisana do zajęć była adekwatna do nakładu pracy?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0BDA467-C5BB-235F-B177-E5F4FBAD5AB4}"/>
              </a:ext>
            </a:extLst>
          </p:cNvPr>
          <p:cNvSpPr txBox="1"/>
          <p:nvPr/>
        </p:nvSpPr>
        <p:spPr>
          <a:xfrm>
            <a:off x="9772800" y="5620512"/>
            <a:ext cx="2419200" cy="10926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Zdecydowanie się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4- Raczej się zgadzam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Raczej się nie zgadzam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2- Zdecydowanie się nie zgadzam 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znam sylabusa</a:t>
            </a:r>
          </a:p>
        </p:txBody>
      </p:sp>
    </p:spTree>
    <p:extLst>
      <p:ext uri="{BB962C8B-B14F-4D97-AF65-F5344CB8AC3E}">
        <p14:creationId xmlns:p14="http://schemas.microsoft.com/office/powerpoint/2010/main" val="33659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CF666645-8E46-F0B8-59C7-70F25C0F2D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579034"/>
              </p:ext>
            </p:extLst>
          </p:nvPr>
        </p:nvGraphicFramePr>
        <p:xfrm>
          <a:off x="481263" y="2078831"/>
          <a:ext cx="11030552" cy="3224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3E9F48B6-DB19-DD47-15E8-A465CC5F7DB2}"/>
              </a:ext>
            </a:extLst>
          </p:cNvPr>
          <p:cNvSpPr txBox="1"/>
          <p:nvPr/>
        </p:nvSpPr>
        <p:spPr>
          <a:xfrm>
            <a:off x="2386584" y="919214"/>
            <a:ext cx="8642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Czy wszystkie zajęcia odbyły się zgodne z planem?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7CA6AF4-CAC3-9699-4A08-0CA9DC50D64E}"/>
              </a:ext>
            </a:extLst>
          </p:cNvPr>
          <p:cNvSpPr txBox="1"/>
          <p:nvPr/>
        </p:nvSpPr>
        <p:spPr>
          <a:xfrm>
            <a:off x="8912400" y="6008830"/>
            <a:ext cx="3279600" cy="6924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5- Tak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3- Nie, ale zostały odrobione w innym terminie</a:t>
            </a:r>
          </a:p>
          <a:p>
            <a:r>
              <a:rPr lang="pl-PL" sz="13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1- Nie i nie zostały odrobione w innym terminie</a:t>
            </a:r>
          </a:p>
        </p:txBody>
      </p:sp>
    </p:spTree>
    <p:extLst>
      <p:ext uri="{BB962C8B-B14F-4D97-AF65-F5344CB8AC3E}">
        <p14:creationId xmlns:p14="http://schemas.microsoft.com/office/powerpoint/2010/main" val="3661078039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Pakiet 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64</TotalTime>
  <Words>698</Words>
  <Application>Microsoft Office PowerPoint</Application>
  <PresentationFormat>Panoramiczny</PresentationFormat>
  <Paragraphs>113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Bahnschrift Light Condensed</vt:lpstr>
      <vt:lpstr>Century Gothic</vt:lpstr>
      <vt:lpstr>Wingdings 3</vt:lpstr>
      <vt:lpstr>Wycinek</vt:lpstr>
      <vt:lpstr>  Badanie opinii studentów WOiG   Wyniki ankiet przeprowadzonych w SEMESTRZE ZIMOWYM 2025/2026 </vt:lpstr>
      <vt:lpstr>    </vt:lpstr>
      <vt:lpstr>              Liczba wysłanych / wypełnionych ankiet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Szymańska</dc:creator>
  <cp:lastModifiedBy>Anna Szymańska</cp:lastModifiedBy>
  <cp:revision>102</cp:revision>
  <dcterms:created xsi:type="dcterms:W3CDTF">2025-09-16T06:55:08Z</dcterms:created>
  <dcterms:modified xsi:type="dcterms:W3CDTF">2026-04-30T11:18:13Z</dcterms:modified>
</cp:coreProperties>
</file>